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57" r:id="rId5"/>
    <p:sldId id="263" r:id="rId6"/>
    <p:sldId id="266" r:id="rId7"/>
    <p:sldId id="258" r:id="rId8"/>
    <p:sldId id="259" r:id="rId9"/>
    <p:sldId id="269" r:id="rId10"/>
    <p:sldId id="267" r:id="rId11"/>
    <p:sldId id="270" r:id="rId12"/>
    <p:sldId id="272" r:id="rId13"/>
    <p:sldId id="271" r:id="rId14"/>
    <p:sldId id="273" r:id="rId15"/>
    <p:sldId id="276" r:id="rId16"/>
    <p:sldId id="274" r:id="rId17"/>
    <p:sldId id="275" r:id="rId18"/>
  </p:sldIdLst>
  <p:sldSz cx="5765800" cy="3244850"/>
  <p:notesSz cx="5765800" cy="32448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8661" y="278180"/>
            <a:ext cx="5348477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ECNUBeamer</a:t>
            </a:r>
            <a:r>
              <a:rPr spc="-50" dirty="0"/>
              <a:t>T</a:t>
            </a:r>
            <a:r>
              <a:rPr spc="-5" dirty="0"/>
              <a:t>emplate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2017.11.03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ECNUBeamer</a:t>
            </a:r>
            <a:r>
              <a:rPr spc="-50" dirty="0"/>
              <a:t>T</a:t>
            </a:r>
            <a:r>
              <a:rPr spc="-5" dirty="0"/>
              <a:t>emplate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2017.11.03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ECNUBeamer</a:t>
            </a:r>
            <a:r>
              <a:rPr spc="-50" dirty="0"/>
              <a:t>T</a:t>
            </a:r>
            <a:r>
              <a:rPr spc="-5" dirty="0"/>
              <a:t>emplate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2017.11.03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ECNUBeamer</a:t>
            </a:r>
            <a:r>
              <a:rPr spc="-50" dirty="0"/>
              <a:t>T</a:t>
            </a:r>
            <a:r>
              <a:rPr spc="-5" dirty="0"/>
              <a:t>emplate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2017.11.03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ECNUBeamer</a:t>
            </a:r>
            <a:r>
              <a:rPr spc="-50" dirty="0"/>
              <a:t>T</a:t>
            </a:r>
            <a:r>
              <a:rPr spc="-5" dirty="0"/>
              <a:t>emplate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2017.11.03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90088" y="229501"/>
            <a:ext cx="1769869" cy="30105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221087" y="3063899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141470" y="3059937"/>
            <a:ext cx="203200" cy="38735"/>
          </a:xfrm>
          <a:custGeom>
            <a:avLst/>
            <a:gdLst/>
            <a:ahLst/>
            <a:cxnLst/>
            <a:rect l="l" t="t" r="r" b="b"/>
            <a:pathLst>
              <a:path w="203200" h="38735">
                <a:moveTo>
                  <a:pt x="25400" y="0"/>
                </a:moveTo>
                <a:lnTo>
                  <a:pt x="0" y="19050"/>
                </a:lnTo>
                <a:lnTo>
                  <a:pt x="25400" y="38112"/>
                </a:lnTo>
                <a:lnTo>
                  <a:pt x="25400" y="0"/>
                </a:lnTo>
                <a:close/>
              </a:path>
              <a:path w="203200" h="38735">
                <a:moveTo>
                  <a:pt x="203200" y="19050"/>
                </a:moveTo>
                <a:lnTo>
                  <a:pt x="177800" y="0"/>
                </a:lnTo>
                <a:lnTo>
                  <a:pt x="177800" y="38112"/>
                </a:lnTo>
                <a:lnTo>
                  <a:pt x="203200" y="19050"/>
                </a:lnTo>
                <a:close/>
              </a:path>
            </a:pathLst>
          </a:custGeom>
          <a:solidFill>
            <a:srgbClr val="F0C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475657" y="3053587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412488" y="305993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F0C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772407" y="306628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683506" y="305993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F0C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4759707" y="30535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F0CE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5030597" y="3053587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954397" y="305993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F0C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030597" y="30916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F0CE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5301616" y="30535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602987" y="308406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5575923" y="305757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5481065" y="3053587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E19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0" y="0"/>
            <a:ext cx="4608195" cy="212725"/>
          </a:xfrm>
          <a:custGeom>
            <a:avLst/>
            <a:gdLst/>
            <a:ahLst/>
            <a:cxnLst/>
            <a:rect l="l" t="t" r="r" b="b"/>
            <a:pathLst>
              <a:path w="4608195" h="212725">
                <a:moveTo>
                  <a:pt x="4608068" y="0"/>
                </a:moveTo>
                <a:lnTo>
                  <a:pt x="0" y="0"/>
                </a:lnTo>
                <a:lnTo>
                  <a:pt x="0" y="212470"/>
                </a:lnTo>
                <a:lnTo>
                  <a:pt x="4608068" y="212470"/>
                </a:lnTo>
                <a:lnTo>
                  <a:pt x="4608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8661" y="278180"/>
            <a:ext cx="5348477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755" y="953548"/>
            <a:ext cx="4590288" cy="163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18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ECNUBeamer</a:t>
            </a:r>
            <a:r>
              <a:rPr spc="-50" dirty="0"/>
              <a:t>T</a:t>
            </a:r>
            <a:r>
              <a:rPr spc="-5" dirty="0"/>
              <a:t>emplate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94280" y="3126256"/>
            <a:ext cx="331469" cy="118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2017.11.03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0182" y="3126256"/>
            <a:ext cx="196850" cy="118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https://lanhuapp.com/url/qehiQ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Photo 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1649" y="0"/>
            <a:ext cx="610559" cy="2123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08068" y="0"/>
            <a:ext cx="1151890" cy="212725"/>
          </a:xfrm>
          <a:custGeom>
            <a:avLst/>
            <a:gdLst/>
            <a:ahLst/>
            <a:cxnLst/>
            <a:rect l="l" t="t" r="r" b="b"/>
            <a:pathLst>
              <a:path w="1151889" h="212725">
                <a:moveTo>
                  <a:pt x="1151890" y="0"/>
                </a:moveTo>
                <a:lnTo>
                  <a:pt x="777621" y="0"/>
                </a:lnTo>
                <a:lnTo>
                  <a:pt x="777494" y="0"/>
                </a:lnTo>
                <a:lnTo>
                  <a:pt x="0" y="0"/>
                </a:lnTo>
                <a:lnTo>
                  <a:pt x="0" y="212471"/>
                </a:lnTo>
                <a:lnTo>
                  <a:pt x="777494" y="212471"/>
                </a:lnTo>
                <a:lnTo>
                  <a:pt x="777621" y="212471"/>
                </a:lnTo>
                <a:lnTo>
                  <a:pt x="1151890" y="212471"/>
                </a:lnTo>
                <a:lnTo>
                  <a:pt x="1151890" y="0"/>
                </a:lnTo>
                <a:close/>
              </a:path>
            </a:pathLst>
          </a:custGeom>
          <a:solidFill>
            <a:srgbClr val="B60A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1919" y="3460"/>
            <a:ext cx="201904" cy="20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09244" y="588644"/>
            <a:ext cx="5142230" cy="612775"/>
            <a:chOff x="309244" y="588644"/>
            <a:chExt cx="5142230" cy="612775"/>
          </a:xfrm>
        </p:grpSpPr>
        <p:sp>
          <p:nvSpPr>
            <p:cNvPr id="7" name="object 7"/>
            <p:cNvSpPr/>
            <p:nvPr/>
          </p:nvSpPr>
          <p:spPr>
            <a:xfrm>
              <a:off x="309244" y="588644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7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71" y="82384"/>
                  </a:lnTo>
                  <a:lnTo>
                    <a:pt x="5141671" y="50800"/>
                  </a:lnTo>
                  <a:lnTo>
                    <a:pt x="5137663" y="31075"/>
                  </a:lnTo>
                  <a:lnTo>
                    <a:pt x="5126749" y="14922"/>
                  </a:lnTo>
                  <a:lnTo>
                    <a:pt x="5110596" y="4008"/>
                  </a:lnTo>
                  <a:lnTo>
                    <a:pt x="509087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244" y="633144"/>
              <a:ext cx="5142230" cy="568325"/>
            </a:xfrm>
            <a:custGeom>
              <a:avLst/>
              <a:gdLst/>
              <a:ahLst/>
              <a:cxnLst/>
              <a:rect l="l" t="t" r="r" b="b"/>
              <a:pathLst>
                <a:path w="5142230" h="568325">
                  <a:moveTo>
                    <a:pt x="5141671" y="0"/>
                  </a:moveTo>
                  <a:lnTo>
                    <a:pt x="0" y="0"/>
                  </a:lnTo>
                  <a:lnTo>
                    <a:pt x="0" y="517221"/>
                  </a:lnTo>
                  <a:lnTo>
                    <a:pt x="4008" y="536946"/>
                  </a:lnTo>
                  <a:lnTo>
                    <a:pt x="14922" y="553099"/>
                  </a:lnTo>
                  <a:lnTo>
                    <a:pt x="31075" y="564013"/>
                  </a:lnTo>
                  <a:lnTo>
                    <a:pt x="50800" y="568021"/>
                  </a:lnTo>
                  <a:lnTo>
                    <a:pt x="5090871" y="568021"/>
                  </a:lnTo>
                  <a:lnTo>
                    <a:pt x="5110596" y="564013"/>
                  </a:lnTo>
                  <a:lnTo>
                    <a:pt x="5126749" y="553099"/>
                  </a:lnTo>
                  <a:lnTo>
                    <a:pt x="5137663" y="536946"/>
                  </a:lnTo>
                  <a:lnTo>
                    <a:pt x="5141671" y="517221"/>
                  </a:lnTo>
                  <a:lnTo>
                    <a:pt x="5141671" y="0"/>
                  </a:lnTo>
                  <a:close/>
                </a:path>
              </a:pathLst>
            </a:custGeom>
            <a:solidFill>
              <a:srgbClr val="B60B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80185" y="709295"/>
            <a:ext cx="2719070" cy="3860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sz="2400" spc="15" dirty="0"/>
              <a:t>物流管理系统展示</a:t>
            </a:r>
            <a:endParaRPr lang="zh-CN" sz="2400" spc="15" dirty="0"/>
          </a:p>
        </p:txBody>
      </p:sp>
      <p:sp>
        <p:nvSpPr>
          <p:cNvPr id="11" name="object 11"/>
          <p:cNvSpPr txBox="1"/>
          <p:nvPr/>
        </p:nvSpPr>
        <p:spPr>
          <a:xfrm>
            <a:off x="1863725" y="1813560"/>
            <a:ext cx="1951990" cy="593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lang="zh-CN" sz="900">
                <a:latin typeface="LM Sans 8"/>
                <a:cs typeface="LM Sans 8"/>
              </a:rPr>
              <a:t>李帅</a:t>
            </a:r>
            <a:endParaRPr lang="zh-CN" sz="900">
              <a:latin typeface="LM Sans 8"/>
              <a:cs typeface="LM Sans 8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lang="zh-CN" sz="900">
                <a:latin typeface="LM Sans 8"/>
                <a:cs typeface="LM Sans 8"/>
              </a:rPr>
              <a:t>王佳飞</a:t>
            </a:r>
            <a:endParaRPr lang="zh-CN" sz="900">
              <a:latin typeface="LM Sans 8"/>
              <a:cs typeface="LM Sans 8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lang="zh-CN" sz="900">
                <a:latin typeface="LM Sans 8"/>
                <a:cs typeface="LM Sans 8"/>
              </a:rPr>
              <a:t>陈黎明</a:t>
            </a:r>
            <a:endParaRPr sz="900">
              <a:latin typeface="LM Sans 8"/>
              <a:cs typeface="LM Sans 8"/>
            </a:endParaRPr>
          </a:p>
          <a:p>
            <a:pPr marL="41910" algn="ctr">
              <a:lnSpc>
                <a:spcPct val="100000"/>
              </a:lnSpc>
            </a:pPr>
            <a:r>
              <a:rPr sz="1000" spc="-5" dirty="0">
                <a:latin typeface="LM Sans 10"/>
                <a:cs typeface="LM Sans 10"/>
              </a:rPr>
              <a:t>20</a:t>
            </a:r>
            <a:r>
              <a:rPr lang="en-US" sz="1000" spc="-5" dirty="0">
                <a:latin typeface="LM Sans 10"/>
                <a:cs typeface="LM Sans 10"/>
              </a:rPr>
              <a:t>21</a:t>
            </a:r>
            <a:r>
              <a:rPr sz="1000" spc="-5" dirty="0">
                <a:latin typeface="LM Sans 10"/>
                <a:cs typeface="LM Sans 10"/>
              </a:rPr>
              <a:t>.1</a:t>
            </a:r>
            <a:r>
              <a:rPr lang="en-US" sz="1000" spc="-5" dirty="0">
                <a:latin typeface="LM Sans 10"/>
                <a:cs typeface="LM Sans 10"/>
              </a:rPr>
              <a:t>2</a:t>
            </a:r>
            <a:r>
              <a:rPr sz="1000" spc="-5" dirty="0">
                <a:latin typeface="LM Sans 10"/>
                <a:cs typeface="LM Sans 10"/>
              </a:rPr>
              <a:t>.</a:t>
            </a:r>
            <a:r>
              <a:rPr lang="en-US" sz="1000" spc="-5" dirty="0">
                <a:latin typeface="LM Sans 10"/>
                <a:cs typeface="LM Sans 10"/>
              </a:rPr>
              <a:t>28</a:t>
            </a:r>
            <a:endParaRPr lang="en-US" sz="1000" spc="-5" dirty="0">
              <a:latin typeface="LM Sans 10"/>
              <a:cs typeface="LM Sans 1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280" y="3126256"/>
            <a:ext cx="331469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15" dirty="0">
                <a:sym typeface="+mn-ea"/>
              </a:rPr>
              <a:t>物流管理系统展示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70485" y="569595"/>
            <a:ext cx="1615440" cy="697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功能亮点频出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流程管理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pic>
        <p:nvPicPr>
          <p:cNvPr id="10" name="图片 9" descr="截屏2021-12-26 下午9.04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" y="1544955"/>
            <a:ext cx="5738400" cy="82489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70485" y="569595"/>
            <a:ext cx="1615440" cy="697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功能亮点频出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模糊搜索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pic>
        <p:nvPicPr>
          <p:cNvPr id="10" name="图片 9" descr="截屏2021-12-26 下午9.05.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0" y="619760"/>
            <a:ext cx="4031746" cy="25200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70485" y="569595"/>
            <a:ext cx="2024380" cy="2094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技术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Buff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加持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UI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设计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 indent="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None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Axure--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高保真原型图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 indent="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None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的制作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 indent="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None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  <a:hlinkClick r:id="rId4" action="ppaction://hlinkfile"/>
              </a:rPr>
              <a:t>蓝湖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  <a:hlinkClick r:id="rId4" action="ppaction://hlinkfile"/>
              </a:rPr>
              <a:t>--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  <a:hlinkClick r:id="rId4" action="ppaction://hlinkfile"/>
              </a:rPr>
              <a:t>协作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 indent="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None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pic>
        <p:nvPicPr>
          <p:cNvPr id="10" name="图片 9" descr="截屏2021-12-26 上午10.35.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545" y="719455"/>
            <a:ext cx="3515360" cy="21971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94615" y="626745"/>
            <a:ext cx="1986915" cy="1861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技术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Buff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加持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altLang="zh-CN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  <a:sym typeface="+mn-ea"/>
              </a:rPr>
              <a:t>框架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  <a:sym typeface="+mn-ea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  <a:sym typeface="+mn-ea"/>
              </a:rPr>
              <a:t>Redis</a:t>
            </a:r>
            <a:endParaRPr lang="en-US" altLang="zh-CN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Log</a:t>
            </a:r>
            <a:endParaRPr lang="en-US" altLang="zh-CN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Shiro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统一返回和统一异常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云服务器部署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399030" y="1827530"/>
            <a:ext cx="2987040" cy="913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⚠️部分已开源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经验分享在：https://blog.csdn.net/ezioetay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94615" y="626745"/>
            <a:ext cx="1986915" cy="697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技术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Buff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加持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altLang="zh-CN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---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前端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---</a:t>
            </a:r>
            <a:endParaRPr lang="en-US" altLang="zh-CN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399030" y="1827530"/>
            <a:ext cx="2987040" cy="913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⚠️部分已开源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经验分享在：https://blog.csdn.net/ezioetay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Summary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70485" y="569595"/>
            <a:ext cx="3303270" cy="2327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一次短工期、高强度的开发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看起来简单但是实现复杂的细碎功能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分离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&amp;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协作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边写边学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--</a:t>
            </a: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最高效的学习方法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Summary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0" name="矩形 9"/>
          <p:cNvSpPr/>
          <p:nvPr/>
        </p:nvSpPr>
        <p:spPr>
          <a:xfrm>
            <a:off x="208280" y="1390650"/>
            <a:ext cx="569341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 for Watching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Photo 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130492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0" dirty="0">
                <a:solidFill>
                  <a:srgbClr val="FFFFFF"/>
                </a:solidFill>
                <a:latin typeface="LM Sans 12"/>
                <a:cs typeface="LM Sans 12"/>
              </a:rPr>
              <a:t>Context</a:t>
            </a:r>
            <a:endParaRPr lang="en-US" sz="14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915" y="720725"/>
            <a:ext cx="2757170" cy="240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B60A2C"/>
                </a:solidFill>
                <a:latin typeface="LM Sans 10"/>
                <a:cs typeface="LM Sans 10"/>
              </a:rPr>
              <a:t>Outline</a:t>
            </a: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B60A2C"/>
                </a:solidFill>
                <a:latin typeface="LM Sans 10"/>
                <a:cs typeface="LM Sans 10"/>
              </a:rPr>
              <a:t>Intr</a:t>
            </a:r>
            <a:r>
              <a:rPr sz="2000" spc="20" dirty="0">
                <a:solidFill>
                  <a:srgbClr val="B60A2C"/>
                </a:solidFill>
                <a:latin typeface="LM Sans 10"/>
                <a:cs typeface="LM Sans 10"/>
              </a:rPr>
              <a:t>o</a:t>
            </a:r>
            <a:r>
              <a:rPr sz="2000" spc="-5" dirty="0">
                <a:solidFill>
                  <a:srgbClr val="B60A2C"/>
                </a:solidFill>
                <a:latin typeface="LM Sans 10"/>
                <a:cs typeface="LM Sans 10"/>
              </a:rPr>
              <a:t>duction</a:t>
            </a: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B60A2C"/>
                </a:solidFill>
                <a:latin typeface="LM Sans 10"/>
                <a:cs typeface="LM Sans 10"/>
              </a:rPr>
              <a:t>Design </a:t>
            </a:r>
            <a:r>
              <a:rPr lang="en-US" sz="2000" spc="-5" dirty="0">
                <a:solidFill>
                  <a:srgbClr val="B60A2C"/>
                </a:solidFill>
                <a:latin typeface="LM Sans 10"/>
                <a:cs typeface="LM Sans 10"/>
              </a:rPr>
              <a:t>H</a:t>
            </a:r>
            <a:r>
              <a:rPr sz="2000" spc="-5" dirty="0">
                <a:solidFill>
                  <a:srgbClr val="B60A2C"/>
                </a:solidFill>
                <a:latin typeface="LM Sans 10"/>
                <a:cs typeface="LM Sans 10"/>
              </a:rPr>
              <a:t>ighlights</a:t>
            </a: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5" dirty="0">
                <a:solidFill>
                  <a:srgbClr val="B60A2C"/>
                </a:solidFill>
                <a:latin typeface="LM Sans 10"/>
                <a:cs typeface="LM Sans 10"/>
              </a:rPr>
              <a:t>Summary</a:t>
            </a:r>
            <a:endParaRPr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093" y="0"/>
                  </a:moveTo>
                  <a:lnTo>
                    <a:pt x="1440040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40" y="91313"/>
                  </a:lnTo>
                  <a:lnTo>
                    <a:pt x="2880093" y="91313"/>
                  </a:lnTo>
                  <a:lnTo>
                    <a:pt x="2880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9966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Photo 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123440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solidFill>
                  <a:srgbClr val="FFFFFF"/>
                </a:solidFill>
                <a:latin typeface="LM Sans 12"/>
                <a:cs typeface="LM Sans 12"/>
              </a:rPr>
              <a:t>Outline</a:t>
            </a:r>
            <a:r>
              <a:rPr lang="en-US" sz="1400" spc="10" dirty="0">
                <a:solidFill>
                  <a:srgbClr val="FFFFFF"/>
                </a:solidFill>
                <a:latin typeface="LM Sans 12"/>
                <a:cs typeface="LM Sans 12"/>
              </a:rPr>
              <a:t>-Timestamp</a:t>
            </a:r>
            <a:endParaRPr lang="en-US" sz="14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093" y="0"/>
                  </a:moveTo>
                  <a:lnTo>
                    <a:pt x="1440040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40" y="91313"/>
                  </a:lnTo>
                  <a:lnTo>
                    <a:pt x="2880093" y="91313"/>
                  </a:lnTo>
                  <a:lnTo>
                    <a:pt x="2880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9966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8" name="椭圆 17"/>
          <p:cNvSpPr/>
          <p:nvPr/>
        </p:nvSpPr>
        <p:spPr>
          <a:xfrm>
            <a:off x="285750" y="759460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723390" y="798195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185160" y="784225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08195" y="779145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723390" y="2035175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92100" y="2035175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object 9"/>
          <p:cNvSpPr txBox="1"/>
          <p:nvPr/>
        </p:nvSpPr>
        <p:spPr>
          <a:xfrm>
            <a:off x="285750" y="784225"/>
            <a:ext cx="777875" cy="772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11.9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第一次线上会 初步需求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1715135" y="865505"/>
            <a:ext cx="777875" cy="588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11.20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完成需求分析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3185160" y="941705"/>
            <a:ext cx="769620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11.30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完成</a:t>
            </a:r>
            <a:r>
              <a:rPr lang="en-US" altLang="zh-CN" sz="1200" spc="10" dirty="0">
                <a:solidFill>
                  <a:srgbClr val="FFFFFF"/>
                </a:solidFill>
                <a:latin typeface="LM Sans 12"/>
                <a:cs typeface="LM Sans 12"/>
              </a:rPr>
              <a:t>ui</a:t>
            </a: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设计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4608195" y="866140"/>
            <a:ext cx="777875" cy="588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12.10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后端开发基本完成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193415" y="2042160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object 9"/>
          <p:cNvSpPr txBox="1"/>
          <p:nvPr/>
        </p:nvSpPr>
        <p:spPr>
          <a:xfrm>
            <a:off x="3185160" y="2129155"/>
            <a:ext cx="777875" cy="588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12.26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云服务器部署完成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616450" y="2058035"/>
            <a:ext cx="762000" cy="76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object 9"/>
          <p:cNvSpPr txBox="1"/>
          <p:nvPr/>
        </p:nvSpPr>
        <p:spPr>
          <a:xfrm>
            <a:off x="4608830" y="2145030"/>
            <a:ext cx="777875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12.27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项目收工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33" name="object 9"/>
          <p:cNvSpPr txBox="1"/>
          <p:nvPr/>
        </p:nvSpPr>
        <p:spPr>
          <a:xfrm>
            <a:off x="281940" y="2024380"/>
            <a:ext cx="777875" cy="772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12.25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前端开发与后端对接完成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sp>
        <p:nvSpPr>
          <p:cNvPr id="34" name="object 9"/>
          <p:cNvSpPr txBox="1"/>
          <p:nvPr/>
        </p:nvSpPr>
        <p:spPr>
          <a:xfrm>
            <a:off x="1714500" y="2153285"/>
            <a:ext cx="777875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12.26</a:t>
            </a:r>
            <a:endParaRPr 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zh-CN" altLang="en-US" sz="1200" spc="10" dirty="0">
                <a:solidFill>
                  <a:srgbClr val="FFFFFF"/>
                </a:solidFill>
                <a:latin typeface="LM Sans 12"/>
                <a:cs typeface="LM Sans 12"/>
              </a:rPr>
              <a:t>测试完成</a:t>
            </a:r>
            <a:endParaRPr lang="zh-CN" altLang="en-US" sz="12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cxnSp>
        <p:nvCxnSpPr>
          <p:cNvPr id="36" name="直接箭头连接符 35"/>
          <p:cNvCxnSpPr>
            <a:stCxn id="25" idx="3"/>
            <a:endCxn id="26" idx="1"/>
          </p:cNvCxnSpPr>
          <p:nvPr/>
        </p:nvCxnSpPr>
        <p:spPr>
          <a:xfrm flipV="1">
            <a:off x="1063625" y="1159510"/>
            <a:ext cx="65151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2513330" y="1148080"/>
            <a:ext cx="65151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947160" y="1134745"/>
            <a:ext cx="65151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1059815" y="2417445"/>
            <a:ext cx="65151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2522220" y="2406015"/>
            <a:ext cx="65151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3991610" y="2433320"/>
            <a:ext cx="65151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/>
          <p:cNvCxnSpPr>
            <a:stCxn id="28" idx="3"/>
            <a:endCxn id="33" idx="1"/>
          </p:cNvCxnSpPr>
          <p:nvPr/>
        </p:nvCxnSpPr>
        <p:spPr>
          <a:xfrm flipH="1">
            <a:off x="281940" y="1160145"/>
            <a:ext cx="5104130" cy="1250950"/>
          </a:xfrm>
          <a:prstGeom prst="curvedConnector5">
            <a:avLst>
              <a:gd name="adj1" fmla="val -4665"/>
              <a:gd name="adj2" fmla="val 46294"/>
              <a:gd name="adj3" fmla="val 10466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Photo 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448246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solidFill>
                  <a:srgbClr val="FFFFFF"/>
                </a:solidFill>
                <a:latin typeface="LM Sans 12"/>
                <a:cs typeface="LM Sans 12"/>
              </a:rPr>
              <a:t>Outline</a:t>
            </a:r>
            <a:r>
              <a:rPr lang="en-US" sz="1400" spc="10" dirty="0">
                <a:solidFill>
                  <a:srgbClr val="FFFFFF"/>
                </a:solidFill>
                <a:latin typeface="LM Sans 12"/>
                <a:cs typeface="LM Sans 12"/>
              </a:rPr>
              <a:t>-Roles &amp; Responsibilities of the Team</a:t>
            </a:r>
            <a:endParaRPr lang="en-US" sz="14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093" y="0"/>
                  </a:moveTo>
                  <a:lnTo>
                    <a:pt x="1440040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40" y="91313"/>
                  </a:lnTo>
                  <a:lnTo>
                    <a:pt x="2880093" y="91313"/>
                  </a:lnTo>
                  <a:lnTo>
                    <a:pt x="2880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9966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915" y="1024255"/>
            <a:ext cx="5262880" cy="1931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+mn-ea"/>
                <a:cs typeface="+mn-ea"/>
              </a:rPr>
              <a:t>需求分析：陈黎明</a:t>
            </a:r>
            <a:endParaRPr lang="zh-CN" sz="2000" spc="-5" dirty="0">
              <a:solidFill>
                <a:srgbClr val="B60A2C"/>
              </a:solidFill>
              <a:latin typeface="+mn-ea"/>
              <a:cs typeface="+mn-e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spc="-5" dirty="0">
                <a:solidFill>
                  <a:srgbClr val="B60A2C"/>
                </a:solidFill>
                <a:latin typeface="+mn-ea"/>
                <a:cs typeface="+mn-ea"/>
              </a:rPr>
              <a:t>UI</a:t>
            </a:r>
            <a:r>
              <a:rPr lang="zh-CN" altLang="en-US" sz="2000" spc="-5" dirty="0">
                <a:solidFill>
                  <a:srgbClr val="B60A2C"/>
                </a:solidFill>
                <a:latin typeface="+mn-ea"/>
                <a:cs typeface="+mn-ea"/>
              </a:rPr>
              <a:t>设计：陈黎明</a:t>
            </a:r>
            <a:endParaRPr lang="zh-CN" altLang="en-US" sz="2000" spc="-5" dirty="0">
              <a:solidFill>
                <a:srgbClr val="B60A2C"/>
              </a:solidFill>
              <a:latin typeface="+mn-ea"/>
              <a:cs typeface="+mn-e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5" dirty="0">
                <a:solidFill>
                  <a:srgbClr val="B60A2C"/>
                </a:solidFill>
                <a:latin typeface="+mn-ea"/>
                <a:cs typeface="+mn-ea"/>
              </a:rPr>
              <a:t>前端开发：王佳飞</a:t>
            </a:r>
            <a:endParaRPr lang="zh-CN" altLang="en-US" sz="2000" spc="-5" dirty="0">
              <a:solidFill>
                <a:srgbClr val="B60A2C"/>
              </a:solidFill>
              <a:latin typeface="+mn-ea"/>
              <a:cs typeface="+mn-e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5" dirty="0">
                <a:solidFill>
                  <a:srgbClr val="B60A2C"/>
                </a:solidFill>
                <a:latin typeface="+mn-ea"/>
                <a:cs typeface="+mn-ea"/>
              </a:rPr>
              <a:t>后端开发：李帅 </a:t>
            </a:r>
            <a:endParaRPr lang="zh-CN" altLang="en-US" sz="2000" spc="-5" dirty="0">
              <a:solidFill>
                <a:srgbClr val="B60A2C"/>
              </a:solidFill>
              <a:latin typeface="+mn-ea"/>
              <a:cs typeface="+mn-e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5" dirty="0">
                <a:solidFill>
                  <a:srgbClr val="B60A2C"/>
                </a:solidFill>
                <a:latin typeface="+mn-ea"/>
                <a:cs typeface="+mn-ea"/>
              </a:rPr>
              <a:t>部署与测试：李帅 王佳飞 陈黎明</a:t>
            </a: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Photo 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448246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0" dirty="0">
                <a:solidFill>
                  <a:srgbClr val="FFFFFF"/>
                </a:solidFill>
                <a:latin typeface="LM Sans 12"/>
                <a:cs typeface="LM Sans 12"/>
              </a:rPr>
              <a:t>Outline-Licenses</a:t>
            </a:r>
            <a:endParaRPr lang="en-US" sz="1400" spc="10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093" y="0"/>
                  </a:moveTo>
                  <a:lnTo>
                    <a:pt x="1440040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40" y="91313"/>
                  </a:lnTo>
                  <a:lnTo>
                    <a:pt x="2880093" y="91313"/>
                  </a:lnTo>
                  <a:lnTo>
                    <a:pt x="2880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9966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915" y="788670"/>
            <a:ext cx="5464810" cy="3045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源代码及相关文档已托管至</a:t>
            </a:r>
            <a:r>
              <a:rPr lang="en-US" alt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Gitee</a:t>
            </a:r>
            <a:r>
              <a:rPr lang="zh-CN" altLang="en-US" sz="2000" spc="-5" dirty="0">
                <a:solidFill>
                  <a:srgbClr val="B60A2C"/>
                </a:solidFill>
                <a:latin typeface="LM Sans 10"/>
                <a:cs typeface="LM Sans 10"/>
              </a:rPr>
              <a:t>：</a:t>
            </a:r>
            <a:endParaRPr lang="zh-CN" altLang="en-US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-5" dirty="0">
                <a:solidFill>
                  <a:srgbClr val="B60A2C"/>
                </a:solidFill>
                <a:latin typeface="LM Sans 10"/>
                <a:cs typeface="LM Sans 10"/>
              </a:rPr>
              <a:t>https://gitee.com/phoenix1975/logistics/invite_link?invite=90f2f0d4fa18b7d44ac1f2ccc6b51b1d6d5291e885b9a3f6b7993663152babc585513cef344b690d2f846e2b589479b3</a:t>
            </a:r>
            <a:endParaRPr lang="zh-CN" altLang="en-US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5" dirty="0">
                <a:solidFill>
                  <a:srgbClr val="B60A2C"/>
                </a:solidFill>
                <a:latin typeface="LM Sans 10"/>
                <a:cs typeface="LM Sans 10"/>
              </a:rPr>
              <a:t>相关学习经验分享至</a:t>
            </a:r>
            <a:r>
              <a:rPr lang="en-US" alt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CSDN</a:t>
            </a:r>
            <a:r>
              <a:rPr lang="zh-CN" altLang="en-US" sz="2000" spc="-5" dirty="0">
                <a:solidFill>
                  <a:srgbClr val="B60A2C"/>
                </a:solidFill>
                <a:latin typeface="LM Sans 10"/>
                <a:cs typeface="LM Sans 10"/>
              </a:rPr>
              <a:t>：</a:t>
            </a:r>
            <a:endParaRPr lang="zh-CN" altLang="en-US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-5" dirty="0">
                <a:solidFill>
                  <a:srgbClr val="B60A2C"/>
                </a:solidFill>
                <a:latin typeface="LM Sans 10"/>
                <a:cs typeface="LM Sans 10"/>
              </a:rPr>
              <a:t>流程梳理和需求分析：https://blog.csdn.net/weixin_51309757/article/details/122060960?spm=1001.2014.3001.5501</a:t>
            </a: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-5" dirty="0">
                <a:solidFill>
                  <a:srgbClr val="B60A2C"/>
                </a:solidFill>
                <a:latin typeface="LM Sans 10"/>
                <a:cs typeface="LM Sans 10"/>
              </a:rPr>
              <a:t>UI设计：https://blog.csdn.net/weixin_51309757/article/details/122063183?spm=1001.2014.3001.5501</a:t>
            </a: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-5" dirty="0">
                <a:solidFill>
                  <a:srgbClr val="B60A2C"/>
                </a:solidFill>
                <a:latin typeface="LM Sans 10"/>
                <a:cs typeface="LM Sans 10"/>
              </a:rPr>
              <a:t>后端：https://blog.csdn.net/ezioetay/article/details/122059913</a:t>
            </a: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FFFFF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Photo 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8915" y="278130"/>
            <a:ext cx="299783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15" dirty="0"/>
              <a:t>Introduction-Basic Functions</a:t>
            </a:r>
            <a:endParaRPr lang="en-US" spc="15" dirty="0"/>
          </a:p>
        </p:txBody>
      </p:sp>
      <p:sp>
        <p:nvSpPr>
          <p:cNvPr id="10" name="object 10"/>
          <p:cNvSpPr/>
          <p:nvPr/>
        </p:nvSpPr>
        <p:spPr>
          <a:xfrm>
            <a:off x="71755" y="1189990"/>
            <a:ext cx="76200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755" y="1739912"/>
            <a:ext cx="59550" cy="59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025" y="2207653"/>
            <a:ext cx="59550" cy="59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345" y="2839224"/>
            <a:ext cx="59550" cy="595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6" name="object 16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918335" y="3126105"/>
            <a:ext cx="53848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21.1.2.28</a:t>
            </a:r>
            <a:endParaRPr lang="en-US"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4328159" y="3126256"/>
            <a:ext cx="676275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22" name="object 10"/>
          <p:cNvSpPr txBox="1"/>
          <p:nvPr/>
        </p:nvSpPr>
        <p:spPr>
          <a:xfrm>
            <a:off x="264795" y="562610"/>
            <a:ext cx="2948940" cy="287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 spc="-5" dirty="0">
                <a:solidFill>
                  <a:srgbClr val="B60A2C"/>
                </a:solidFill>
                <a:latin typeface="LM Sans 10"/>
                <a:cs typeface="LM Sans 10"/>
              </a:rPr>
              <a:t>用户向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我的订单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查找与自己相关联订单的订单详情；支持查询和订单状态分类查看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提交订单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填写收件人信息和货物相关信息后下单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消息列表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订单状态改变时收到消息提醒。点击可查看订单详情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个人中心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个人信息的修改和地址簿的增删改查</a:t>
            </a: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3368675" y="626745"/>
            <a:ext cx="2356485" cy="318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 spc="-5" dirty="0">
                <a:solidFill>
                  <a:srgbClr val="B60A2C"/>
                </a:solidFill>
                <a:latin typeface="LM Sans 10"/>
                <a:cs typeface="LM Sans 10"/>
              </a:rPr>
              <a:t>管理员向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资源管理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对平台内司机和车辆的增删改查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订单管理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给未发货订单分配司机和车辆，查看所有订单详情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solidFill>
                  <a:srgbClr val="B60A2C"/>
                </a:solidFill>
                <a:latin typeface="LM Sans 10"/>
                <a:cs typeface="LM Sans 10"/>
              </a:rPr>
              <a:t>消息中心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1000" spc="-5" dirty="0">
                <a:solidFill>
                  <a:srgbClr val="B60A2C"/>
                </a:solidFill>
                <a:latin typeface="LM Sans 10"/>
                <a:cs typeface="LM Sans 10"/>
              </a:rPr>
              <a:t>平台内订单状态改变时收到消息提醒。点击可查看订单详情。</a:t>
            </a: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sz="2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000" spc="-5" dirty="0">
              <a:solidFill>
                <a:srgbClr val="B60A2C"/>
              </a:solidFill>
              <a:latin typeface="LM Sans 10"/>
              <a:cs typeface="LM Sans 1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1000" spc="-5" dirty="0">
              <a:solidFill>
                <a:srgbClr val="B60A2C"/>
              </a:solidFill>
              <a:latin typeface="LM Sans 10"/>
              <a:cs typeface="LM Sans 10"/>
            </a:endParaRPr>
          </a:p>
        </p:txBody>
      </p:sp>
      <p:sp>
        <p:nvSpPr>
          <p:cNvPr id="24" name="object 10"/>
          <p:cNvSpPr/>
          <p:nvPr/>
        </p:nvSpPr>
        <p:spPr>
          <a:xfrm>
            <a:off x="3225800" y="1206766"/>
            <a:ext cx="59550" cy="5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10"/>
          <p:cNvSpPr/>
          <p:nvPr/>
        </p:nvSpPr>
        <p:spPr>
          <a:xfrm>
            <a:off x="3225800" y="1681111"/>
            <a:ext cx="59550" cy="5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0"/>
          <p:cNvSpPr/>
          <p:nvPr/>
        </p:nvSpPr>
        <p:spPr>
          <a:xfrm>
            <a:off x="3225800" y="2326906"/>
            <a:ext cx="59550" cy="5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149860" y="640080"/>
            <a:ext cx="2880995" cy="697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规范化管理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文档完善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pic>
        <p:nvPicPr>
          <p:cNvPr id="20" name="图片 19" descr="截屏2021-12-26 上午10.19.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" y="1337945"/>
            <a:ext cx="3745865" cy="17214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57150" y="640080"/>
            <a:ext cx="111696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规范化管理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开发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 indent="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None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流程严谨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pic>
        <p:nvPicPr>
          <p:cNvPr id="10" name="图片 9" descr="截屏2021-12-26 上午10.22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35" y="640715"/>
            <a:ext cx="4625340" cy="2296795"/>
          </a:xfrm>
          <a:prstGeom prst="rect">
            <a:avLst/>
          </a:prstGeom>
        </p:spPr>
      </p:pic>
      <p:pic>
        <p:nvPicPr>
          <p:cNvPr id="11" name="图片 10" descr="截屏2021-12-26 上午10.23.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735" y="372110"/>
            <a:ext cx="3612515" cy="2753995"/>
          </a:xfrm>
          <a:prstGeom prst="rect">
            <a:avLst/>
          </a:prstGeom>
        </p:spPr>
      </p:pic>
      <p:pic>
        <p:nvPicPr>
          <p:cNvPr id="15" name="图片 14" descr="截屏2021-12-26 上午10.24.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599440"/>
            <a:ext cx="4267835" cy="2437765"/>
          </a:xfrm>
          <a:prstGeom prst="rect">
            <a:avLst/>
          </a:prstGeom>
        </p:spPr>
      </p:pic>
      <p:pic>
        <p:nvPicPr>
          <p:cNvPr id="21" name="图片 20" descr="截屏2021-12-26 上午10.25.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6905" y="516890"/>
            <a:ext cx="3179102" cy="2520000"/>
          </a:xfrm>
          <a:prstGeom prst="rect">
            <a:avLst/>
          </a:prstGeom>
        </p:spPr>
      </p:pic>
      <p:pic>
        <p:nvPicPr>
          <p:cNvPr id="22" name="图片 21" descr="截屏2021-12-26 上午10.25.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220" y="564515"/>
            <a:ext cx="3621557" cy="2520000"/>
          </a:xfrm>
          <a:prstGeom prst="rect">
            <a:avLst/>
          </a:prstGeom>
        </p:spPr>
      </p:pic>
      <p:pic>
        <p:nvPicPr>
          <p:cNvPr id="23" name="图片 22" descr="FD0234C430A948A9754A637818C352C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265" y="489585"/>
            <a:ext cx="4411980" cy="2595245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264" y="46088"/>
            <a:ext cx="155384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Outline </a:t>
            </a:r>
            <a:r>
              <a:rPr sz="500" dirty="0">
                <a:solidFill>
                  <a:srgbClr val="7F7F7F"/>
                </a:solidFill>
                <a:latin typeface="LM Sans 8"/>
                <a:cs typeface="LM Sans 8"/>
              </a:rPr>
              <a:t>Introduction </a:t>
            </a:r>
            <a:r>
              <a:rPr sz="500" spc="-5" dirty="0">
                <a:solidFill>
                  <a:srgbClr val="FFFFFF"/>
                </a:solidFill>
                <a:latin typeface="LM Sans 8"/>
                <a:cs typeface="LM Sans 8"/>
              </a:rPr>
              <a:t>Photo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Conclusion</a:t>
            </a:r>
            <a:r>
              <a:rPr sz="500" spc="120" dirty="0">
                <a:solidFill>
                  <a:srgbClr val="7F7F7F"/>
                </a:solidFill>
                <a:latin typeface="LM Sans 8"/>
                <a:cs typeface="LM Sans 8"/>
              </a:rPr>
              <a:t> </a:t>
            </a:r>
            <a:r>
              <a:rPr sz="500" spc="-5" dirty="0">
                <a:solidFill>
                  <a:srgbClr val="7F7F7F"/>
                </a:solidFill>
                <a:latin typeface="LM Sans 8"/>
                <a:cs typeface="LM Sans 8"/>
              </a:rPr>
              <a:t>References</a:t>
            </a:r>
            <a:endParaRPr sz="500">
              <a:latin typeface="LM Sans 8"/>
              <a:cs typeface="LM Sans 8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561975"/>
            <a:chOff x="0" y="0"/>
            <a:chExt cx="5760085" cy="561975"/>
          </a:xfrm>
        </p:grpSpPr>
        <p:sp>
          <p:nvSpPr>
            <p:cNvPr id="4" name="object 4"/>
            <p:cNvSpPr/>
            <p:nvPr/>
          </p:nvSpPr>
          <p:spPr>
            <a:xfrm>
              <a:off x="4608067" y="0"/>
              <a:ext cx="777875" cy="212725"/>
            </a:xfrm>
            <a:custGeom>
              <a:avLst/>
              <a:gdLst/>
              <a:ahLst/>
              <a:cxnLst/>
              <a:rect l="l" t="t" r="r" b="b"/>
              <a:pathLst>
                <a:path w="777875" h="212725">
                  <a:moveTo>
                    <a:pt x="777621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777621" y="212470"/>
                  </a:lnTo>
                  <a:lnTo>
                    <a:pt x="777621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1649" y="0"/>
              <a:ext cx="610559" cy="2123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5561" y="0"/>
              <a:ext cx="374650" cy="212725"/>
            </a:xfrm>
            <a:custGeom>
              <a:avLst/>
              <a:gdLst/>
              <a:ahLst/>
              <a:cxnLst/>
              <a:rect l="l" t="t" r="r" b="b"/>
              <a:pathLst>
                <a:path w="374650" h="212725">
                  <a:moveTo>
                    <a:pt x="374396" y="0"/>
                  </a:moveTo>
                  <a:lnTo>
                    <a:pt x="0" y="0"/>
                  </a:lnTo>
                  <a:lnTo>
                    <a:pt x="0" y="212470"/>
                  </a:lnTo>
                  <a:lnTo>
                    <a:pt x="374396" y="212470"/>
                  </a:lnTo>
                  <a:lnTo>
                    <a:pt x="374396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71919" y="3460"/>
              <a:ext cx="201904" cy="201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12444"/>
              <a:ext cx="5756440" cy="349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8915" y="278130"/>
            <a:ext cx="2880995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15" dirty="0">
                <a:solidFill>
                  <a:srgbClr val="FFFFFF"/>
                </a:solidFill>
                <a:latin typeface="LM Sans 12"/>
                <a:cs typeface="LM Sans 12"/>
              </a:rPr>
              <a:t>Design Highlight</a:t>
            </a:r>
            <a:endParaRPr lang="en-US" sz="1400" spc="15" dirty="0">
              <a:solidFill>
                <a:srgbClr val="FFFFFF"/>
              </a:solidFill>
              <a:latin typeface="LM Sans 12"/>
              <a:cs typeface="LM Sans 12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710"/>
            <a:ext cx="5760085" cy="91440"/>
            <a:chOff x="0" y="3148710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80106" y="0"/>
                  </a:moveTo>
                  <a:lnTo>
                    <a:pt x="144005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1440053" y="91313"/>
                  </a:lnTo>
                  <a:lnTo>
                    <a:pt x="2880106" y="91313"/>
                  </a:lnTo>
                  <a:lnTo>
                    <a:pt x="2880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79979" y="3148710"/>
              <a:ext cx="2880360" cy="91440"/>
            </a:xfrm>
            <a:custGeom>
              <a:avLst/>
              <a:gdLst/>
              <a:ahLst/>
              <a:cxnLst/>
              <a:rect l="l" t="t" r="r" b="b"/>
              <a:pathLst>
                <a:path w="2880360" h="91439">
                  <a:moveTo>
                    <a:pt x="2879979" y="0"/>
                  </a:moveTo>
                  <a:lnTo>
                    <a:pt x="2505583" y="0"/>
                  </a:lnTo>
                  <a:lnTo>
                    <a:pt x="0" y="0"/>
                  </a:lnTo>
                  <a:lnTo>
                    <a:pt x="0" y="91313"/>
                  </a:lnTo>
                  <a:lnTo>
                    <a:pt x="2505583" y="91313"/>
                  </a:lnTo>
                  <a:lnTo>
                    <a:pt x="2879979" y="91313"/>
                  </a:lnTo>
                  <a:lnTo>
                    <a:pt x="2879979" y="0"/>
                  </a:lnTo>
                  <a:close/>
                </a:path>
              </a:pathLst>
            </a:custGeom>
            <a:solidFill>
              <a:srgbClr val="B60A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94535" y="3126105"/>
            <a:ext cx="676910" cy="990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20</a:t>
            </a:r>
            <a:r>
              <a:rPr lang="en-US" spc="-5" dirty="0"/>
              <a:t>21.12.28</a:t>
            </a:r>
            <a:endParaRPr lang="en-US"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794759" y="3126256"/>
            <a:ext cx="676275" cy="1981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lang="zh-CN" spc="-5" dirty="0"/>
              <a:t>物流管理系统</a:t>
            </a:r>
            <a:endParaRPr lang="zh-CN" spc="-5" dirty="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endParaRPr lang="zh-CN"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spc="-5" dirty="0"/>
            </a:fld>
            <a:r>
              <a:rPr spc="-5" dirty="0"/>
              <a:t> /</a:t>
            </a:r>
            <a:r>
              <a:rPr spc="-75" dirty="0"/>
              <a:t> </a:t>
            </a:r>
            <a:r>
              <a:rPr spc="-5" dirty="0"/>
              <a:t>6</a:t>
            </a:r>
            <a:endParaRPr spc="-5" dirty="0"/>
          </a:p>
        </p:txBody>
      </p:sp>
      <p:sp>
        <p:nvSpPr>
          <p:cNvPr id="19" name="object 9"/>
          <p:cNvSpPr txBox="1"/>
          <p:nvPr/>
        </p:nvSpPr>
        <p:spPr>
          <a:xfrm>
            <a:off x="70485" y="569595"/>
            <a:ext cx="1615440" cy="697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功能亮点频出</a:t>
            </a: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zh-CN" altLang="en-US" sz="1400" spc="15" dirty="0">
              <a:solidFill>
                <a:schemeClr val="accent2"/>
              </a:solidFill>
              <a:latin typeface="LM Sans 12"/>
              <a:cs typeface="LM Sans 12"/>
            </a:endParaRP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Wingdings" panose="05000000000000000000" charset="0"/>
              <a:buChar char=""/>
            </a:pPr>
            <a:r>
              <a:rPr lang="zh-CN" altLang="en-US" sz="1400" spc="15" dirty="0">
                <a:solidFill>
                  <a:schemeClr val="accent2"/>
                </a:solidFill>
                <a:latin typeface="LM Sans 12"/>
                <a:cs typeface="LM Sans 12"/>
              </a:rPr>
              <a:t>地图</a:t>
            </a:r>
            <a:r>
              <a:rPr lang="en-US" altLang="zh-CN" sz="1400" spc="15" dirty="0">
                <a:solidFill>
                  <a:schemeClr val="accent2"/>
                </a:solidFill>
                <a:latin typeface="LM Sans 12"/>
                <a:cs typeface="LM Sans 12"/>
              </a:rPr>
              <a:t>API</a:t>
            </a:r>
            <a:endParaRPr lang="en-US" altLang="zh-CN" sz="1400" spc="15" dirty="0">
              <a:solidFill>
                <a:schemeClr val="accent2"/>
              </a:solidFill>
              <a:latin typeface="LM Sans 12"/>
              <a:cs typeface="LM Sans 12"/>
            </a:endParaRPr>
          </a:p>
        </p:txBody>
      </p:sp>
      <p:pic>
        <p:nvPicPr>
          <p:cNvPr id="10" name="图片 9" descr="截屏2021-12-26 下午8.43.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820" y="621665"/>
            <a:ext cx="4031746" cy="25200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2477</Words>
  <Application>WPS 演示</Application>
  <PresentationFormat>On-screen Show (4:3)</PresentationFormat>
  <Paragraphs>313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方正书宋_GBK</vt:lpstr>
      <vt:lpstr>Wingdings</vt:lpstr>
      <vt:lpstr>LM Sans 12</vt:lpstr>
      <vt:lpstr>Thonburi</vt:lpstr>
      <vt:lpstr>LM Sans 8</vt:lpstr>
      <vt:lpstr>LM Sans 10</vt:lpstr>
      <vt:lpstr>Wingdings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Apple Color Emoji</vt:lpstr>
      <vt:lpstr>Office Theme</vt:lpstr>
      <vt:lpstr>物流管理系统展示</vt:lpstr>
      <vt:lpstr>PowerPoint 演示文稿</vt:lpstr>
      <vt:lpstr>PowerPoint 演示文稿</vt:lpstr>
      <vt:lpstr>PowerPoint 演示文稿</vt:lpstr>
      <vt:lpstr>PowerPoint 演示文稿</vt:lpstr>
      <vt:lpstr>Introduction-Basic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物流管理系统展示</dc:title>
  <dc:creator> WeiYang weiyang@godweiyang.com  www.godweiyang.com </dc:creator>
  <cp:lastModifiedBy>albasmagicjourney</cp:lastModifiedBy>
  <cp:revision>3</cp:revision>
  <dcterms:created xsi:type="dcterms:W3CDTF">2021-12-26T14:45:52Z</dcterms:created>
  <dcterms:modified xsi:type="dcterms:W3CDTF">2021-12-26T14:45:52Z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LaTeX with Beamer class version 3.14</vt:lpwstr>
  </property>
  <property fmtid="{D5CDD505-2E9C-101B-9397-08002B2CF9AE}" pid="4" name="LastSaved">
    <vt:filetime>1900-01-00T00:00:00Z</vt:filetime>
  </property>
  <property fmtid="{D5CDD505-2E9C-101B-9397-08002B2CF9AE}" pid="5" name="KSOProductBuildVer">
    <vt:lpwstr>2052-3.9.3.6359</vt:lpwstr>
  </property>
</Properties>
</file>